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  <p:sldId id="264" r:id="rId6"/>
    <p:sldId id="258" r:id="rId7"/>
    <p:sldId id="265" r:id="rId8"/>
    <p:sldId id="275" r:id="rId9"/>
    <p:sldId id="272" r:id="rId10"/>
    <p:sldId id="266" r:id="rId11"/>
    <p:sldId id="273" r:id="rId12"/>
    <p:sldId id="267" r:id="rId13"/>
    <p:sldId id="269" r:id="rId14"/>
    <p:sldId id="268" r:id="rId15"/>
    <p:sldId id="274" r:id="rId16"/>
    <p:sldId id="270" r:id="rId17"/>
    <p:sldId id="259" r:id="rId18"/>
    <p:sldId id="260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ergen Hahn" initials="J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9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228600"/>
            <a:ext cx="19431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28600"/>
            <a:ext cx="56769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620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43000" y="1447800"/>
            <a:ext cx="38100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05400" y="1447800"/>
            <a:ext cx="38100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05400" y="4038600"/>
            <a:ext cx="38100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620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43000" y="1447800"/>
            <a:ext cx="38100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447800"/>
            <a:ext cx="38100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143000" y="228600"/>
            <a:ext cx="7772400" cy="624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620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43000" y="1219200"/>
            <a:ext cx="77724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4478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4478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28600"/>
            <a:ext cx="7620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219200"/>
            <a:ext cx="7772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57200" y="685800"/>
            <a:ext cx="7772400" cy="1104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b"/>
          <a:lstStyle/>
          <a:p>
            <a:pPr algn="ctr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US" sz="4400" b="0">
              <a:solidFill>
                <a:schemeClr val="tx2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990600" y="1600200"/>
            <a:ext cx="7772400" cy="457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2057400" lvl="4" indent="-228600">
              <a:buClr>
                <a:srgbClr val="990000"/>
              </a:buClr>
              <a:buFont typeface="Monotype Sorts" pitchFamily="2" charset="2"/>
              <a:buChar char="c"/>
            </a:pPr>
            <a:endParaRPr lang="en-US" b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52400" y="381000"/>
            <a:ext cx="914400" cy="617220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="0"/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1066800" y="1143000"/>
            <a:ext cx="7772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Text Box 10"/>
          <p:cNvSpPr txBox="1">
            <a:spLocks noChangeArrowheads="1"/>
          </p:cNvSpPr>
          <p:nvPr/>
        </p:nvSpPr>
        <p:spPr bwMode="auto">
          <a:xfrm>
            <a:off x="8534400" y="152400"/>
            <a:ext cx="457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25000"/>
              </a:spcAft>
              <a:buClr>
                <a:schemeClr val="accent2"/>
              </a:buClr>
              <a:buChar char="•"/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25000"/>
              </a:spcAft>
              <a:buClr>
                <a:schemeClr val="accent2"/>
              </a:buClr>
              <a:buChar char="•"/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25000"/>
              </a:spcAft>
              <a:buClr>
                <a:schemeClr val="accent2"/>
              </a:buClr>
              <a:buChar char="•"/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25000"/>
              </a:spcAft>
              <a:buClr>
                <a:schemeClr val="accent2"/>
              </a:buClr>
              <a:buChar char="•"/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  <a:defRPr/>
            </a:pPr>
            <a:fld id="{C2C4DC2C-253B-4D04-8419-8C0AAD2AEDE1}" type="slidenum">
              <a:rPr lang="en-US" sz="1600" smtClean="0"/>
              <a:pPr>
                <a:spcBef>
                  <a:spcPct val="50000"/>
                </a:spcBef>
                <a:buFontTx/>
                <a:buNone/>
                <a:defRPr/>
              </a:pPr>
              <a:t>‹#›</a:t>
            </a:fld>
            <a:endParaRPr lang="en-US" sz="1600" smtClean="0"/>
          </a:p>
        </p:txBody>
      </p:sp>
      <p:pic>
        <p:nvPicPr>
          <p:cNvPr id="1033" name="Picture 1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52400" y="5791200"/>
            <a:ext cx="9144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25000"/>
        </a:spcAft>
        <a:buClr>
          <a:srgbClr val="990000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25000"/>
        </a:spcAft>
        <a:buClr>
          <a:srgbClr val="990000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25000"/>
        </a:spcAft>
        <a:buClr>
          <a:srgbClr val="990000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25000"/>
        </a:spcAft>
        <a:buClr>
          <a:srgbClr val="990000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25000"/>
        </a:spcAft>
        <a:buClr>
          <a:srgbClr val="990000"/>
        </a:buClr>
        <a:buFont typeface="Monotype Sorts" pitchFamily="2" charset="2"/>
        <a:buChar char="c"/>
        <a:defRPr sz="3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25000"/>
        </a:spcAft>
        <a:buClr>
          <a:srgbClr val="990000"/>
        </a:buClr>
        <a:buFont typeface="Monotype Sorts" pitchFamily="2" charset="2"/>
        <a:buChar char="c"/>
        <a:defRPr sz="3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25000"/>
        </a:spcAft>
        <a:buClr>
          <a:srgbClr val="990000"/>
        </a:buClr>
        <a:buFont typeface="Monotype Sorts" pitchFamily="2" charset="2"/>
        <a:buChar char="c"/>
        <a:defRPr sz="3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25000"/>
        </a:spcAft>
        <a:buClr>
          <a:srgbClr val="990000"/>
        </a:buClr>
        <a:buFont typeface="Monotype Sorts" pitchFamily="2" charset="2"/>
        <a:buChar char="c"/>
        <a:defRPr sz="3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25000"/>
        </a:spcAft>
        <a:buClr>
          <a:srgbClr val="990000"/>
        </a:buClr>
        <a:buFont typeface="Monotype Sorts" pitchFamily="2" charset="2"/>
        <a:buChar char="c"/>
        <a:defRPr sz="3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600200"/>
            <a:ext cx="8001000" cy="2362200"/>
          </a:xfrm>
        </p:spPr>
        <p:txBody>
          <a:bodyPr>
            <a:noAutofit/>
          </a:bodyPr>
          <a:lstStyle/>
          <a:p>
            <a:r>
              <a:rPr lang="en-US" sz="4500" dirty="0" smtClean="0"/>
              <a:t>Block Diagram Representation of Signal Transduction Pathways</a:t>
            </a:r>
            <a:endParaRPr lang="en-US" sz="4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191000"/>
            <a:ext cx="6400800" cy="1752600"/>
          </a:xfrm>
        </p:spPr>
        <p:txBody>
          <a:bodyPr>
            <a:noAutofit/>
          </a:bodyPr>
          <a:lstStyle/>
          <a:p>
            <a:r>
              <a:rPr lang="en-US" sz="2800" dirty="0" smtClean="0"/>
              <a:t>Arjun </a:t>
            </a:r>
            <a:r>
              <a:rPr lang="en-US" sz="2800" dirty="0" err="1" smtClean="0"/>
              <a:t>Bhadouria</a:t>
            </a:r>
            <a:r>
              <a:rPr lang="en-US" sz="2800" dirty="0" smtClean="0"/>
              <a:t> and </a:t>
            </a:r>
            <a:r>
              <a:rPr lang="en-US" sz="2800" dirty="0" err="1" smtClean="0"/>
              <a:t>Juergen</a:t>
            </a:r>
            <a:r>
              <a:rPr lang="en-US" sz="2800" dirty="0" smtClean="0"/>
              <a:t> Hahn</a:t>
            </a:r>
          </a:p>
          <a:p>
            <a:r>
              <a:rPr lang="en-US" sz="2800" dirty="0" smtClean="0"/>
              <a:t>Rensselaer Polytechnic Institute</a:t>
            </a:r>
          </a:p>
          <a:p>
            <a:r>
              <a:rPr lang="en-US" sz="2800" dirty="0" smtClean="0"/>
              <a:t>Troy, NY</a:t>
            </a:r>
          </a:p>
        </p:txBody>
      </p:sp>
    </p:spTree>
    <p:extLst>
      <p:ext uri="{BB962C8B-B14F-4D97-AF65-F5344CB8AC3E}">
        <p14:creationId xmlns:p14="http://schemas.microsoft.com/office/powerpoint/2010/main" val="414017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JAK/STAT </a:t>
            </a:r>
            <a:r>
              <a:rPr lang="en-US" dirty="0" smtClean="0"/>
              <a:t>Pathway 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 smtClean="0"/>
              <a:t>The following dynamic relations were identified as important</a:t>
            </a:r>
          </a:p>
          <a:p>
            <a:pPr lvl="1" algn="just"/>
            <a:r>
              <a:rPr lang="en-US" dirty="0" smtClean="0"/>
              <a:t>Effect of IL-6 concentration on the receptor complex </a:t>
            </a:r>
            <a:r>
              <a:rPr lang="en-US" dirty="0" smtClean="0"/>
              <a:t>concentration</a:t>
            </a:r>
            <a:endParaRPr lang="en-US" dirty="0" smtClean="0"/>
          </a:p>
          <a:p>
            <a:pPr lvl="1" algn="just"/>
            <a:r>
              <a:rPr lang="en-US" dirty="0" smtClean="0"/>
              <a:t>Effect of changes in concentration of receptor complex on concentration of STAT3 in the nucleus</a:t>
            </a:r>
          </a:p>
          <a:p>
            <a:pPr lvl="1" algn="just"/>
            <a:r>
              <a:rPr lang="en-US" dirty="0" smtClean="0"/>
              <a:t>Effect of concentration of nuclear STAT3 on concentration of formed SOCS3</a:t>
            </a:r>
          </a:p>
          <a:p>
            <a:pPr lvl="1" algn="just"/>
            <a:r>
              <a:rPr lang="en-US" dirty="0" smtClean="0"/>
              <a:t>Effect of concentration of SOCS3 on the receptor complex concentration</a:t>
            </a:r>
          </a:p>
          <a:p>
            <a:pPr algn="just"/>
            <a:r>
              <a:rPr lang="en-US" dirty="0" smtClean="0"/>
              <a:t>Note that the last relationship is </a:t>
            </a:r>
            <a:r>
              <a:rPr lang="en-US" dirty="0" smtClean="0"/>
              <a:t>negative </a:t>
            </a:r>
            <a:r>
              <a:rPr lang="en-US" dirty="0" smtClean="0"/>
              <a:t>feedback </a:t>
            </a:r>
            <a:r>
              <a:rPr lang="en-US" dirty="0" smtClean="0"/>
              <a:t>regulation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38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JAK/STAT </a:t>
            </a:r>
            <a:r>
              <a:rPr lang="en-US" dirty="0" smtClean="0"/>
              <a:t>Pathway Modeling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JAK/STAT </a:t>
            </a:r>
            <a:r>
              <a:rPr lang="en-US" dirty="0" smtClean="0"/>
              <a:t>pathway </a:t>
            </a:r>
            <a:r>
              <a:rPr lang="en-US" dirty="0" smtClean="0"/>
              <a:t>block </a:t>
            </a:r>
            <a:r>
              <a:rPr lang="en-US" dirty="0" smtClean="0"/>
              <a:t>diagram</a:t>
            </a:r>
          </a:p>
          <a:p>
            <a:r>
              <a:rPr lang="en-US" dirty="0" smtClean="0"/>
              <a:t>G1, G2, G3, G4 refer to the four relationships mentioned on previous slide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976282"/>
            <a:ext cx="7924800" cy="372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732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Transfer Functions of the Model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43000" y="1371600"/>
                <a:ext cx="7848600" cy="5410200"/>
              </a:xfrm>
            </p:spPr>
            <p:txBody>
              <a:bodyPr>
                <a:normAutofit fontScale="70000" lnSpcReduction="20000"/>
              </a:bodyPr>
              <a:lstStyle/>
              <a:p>
                <a:pPr algn="just"/>
                <a:r>
                  <a:rPr lang="en-US" sz="4500" dirty="0" smtClean="0"/>
                  <a:t>Experimental conditions: Cell is assumed to be at steady state with a constant input of 3e-4 </a:t>
                </a:r>
                <a:r>
                  <a:rPr lang="en-US" sz="4500" dirty="0" err="1" smtClean="0"/>
                  <a:t>nM</a:t>
                </a:r>
                <a:r>
                  <a:rPr lang="en-US" sz="4500" dirty="0" smtClean="0"/>
                  <a:t> of IL-6 leading to a concentration of 0.1048 </a:t>
                </a:r>
                <a:r>
                  <a:rPr lang="en-US" sz="4500" dirty="0" err="1" smtClean="0"/>
                  <a:t>nM</a:t>
                </a:r>
                <a:r>
                  <a:rPr lang="en-US" sz="4500" dirty="0" smtClean="0"/>
                  <a:t> of nuclear STAT3 </a:t>
                </a:r>
                <a:r>
                  <a:rPr lang="en-US" sz="4500" dirty="0" smtClean="0"/>
                  <a:t>dimer</a:t>
                </a:r>
              </a:p>
              <a:p>
                <a:pPr algn="just"/>
                <a:r>
                  <a:rPr lang="en-US" sz="4500" dirty="0" smtClean="0"/>
                  <a:t>Small step changes in IL-6 stimulation are used to derive model </a:t>
                </a:r>
                <a:endParaRPr lang="en-US" sz="4500" dirty="0"/>
              </a:p>
              <a:p>
                <a:pPr algn="just"/>
                <a:r>
                  <a:rPr lang="en-US" sz="4500" dirty="0" smtClean="0"/>
                  <a:t>Resulting transfer functions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𝑅𝑒𝑐𝑒𝑝𝑡𝑜𝑟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𝐶𝑜𝑚𝑝𝑙𝑒𝑥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𝐼𝐿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−6</m:t>
                          </m:r>
                        </m:den>
                      </m:f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6.45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1.65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US" sz="2000" b="0" dirty="0" smtClean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𝑆𝑇𝐴𝑇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𝑑𝑖𝑚𝑒𝑟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𝑅𝑒𝑐𝑒𝑝𝑡𝑜𝑟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𝑐𝑜𝑚𝑝𝑙𝑒𝑥</m:t>
                          </m:r>
                        </m:den>
                      </m:f>
                      <m:r>
                        <a:rPr lang="en-U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320.92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0.03462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</a:rPr>
                            <m:t>+0</m:t>
                          </m:r>
                          <m:r>
                            <a:rPr lang="en-US" sz="2000" i="1">
                              <a:latin typeface="Cambria Math"/>
                            </a:rPr>
                            <m:t>.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44</m:t>
                          </m:r>
                          <m:r>
                            <a:rPr lang="en-US" sz="2000" i="1">
                              <a:latin typeface="Cambria Math"/>
                            </a:rPr>
                            <m:t>6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000" i="1">
                              <a:latin typeface="Cambria Math"/>
                            </a:rPr>
                            <m:t>𝑠</m:t>
                          </m:r>
                          <m:r>
                            <a:rPr lang="en-US" sz="2000" i="1">
                              <a:latin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US" sz="2000" dirty="0" smtClean="0"/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𝑆𝑂𝐶𝑆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𝑆𝑇𝐴𝑇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𝑑𝑖𝑚𝑒𝑟</m:t>
                          </m:r>
                        </m:den>
                      </m:f>
                      <m:r>
                        <a:rPr lang="en-U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</a:rPr>
                                <m:t>−0.6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𝑠</m:t>
                              </m:r>
                            </m:sup>
                          </m:sSup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1.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08</m:t>
                          </m:r>
                          <m:r>
                            <a:rPr lang="en-US" sz="2000" i="1">
                              <a:latin typeface="Cambria Math"/>
                            </a:rPr>
                            <m:t>𝑠</m:t>
                          </m:r>
                          <m:r>
                            <a:rPr lang="en-US" sz="2000" i="1">
                              <a:latin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US" sz="800" dirty="0" smtClean="0"/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US" sz="1300" dirty="0" smtClean="0"/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𝑅𝑒𝑐𝑒𝑝𝑡𝑜𝑟</m:t>
                          </m:r>
                          <m:r>
                            <a:rPr lang="en-US" sz="2000" i="1">
                              <a:latin typeface="Cambria Math"/>
                            </a:rPr>
                            <m:t> </m:t>
                          </m:r>
                          <m:r>
                            <a:rPr lang="en-US" sz="2000" i="1">
                              <a:latin typeface="Cambria Math"/>
                            </a:rPr>
                            <m:t>𝐶𝑜𝑚𝑝𝑙𝑒𝑥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𝑆𝑂𝐶𝑆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0</m:t>
                          </m:r>
                          <m:r>
                            <a:rPr lang="en-US" sz="2000" i="1">
                              <a:latin typeface="Cambria Math"/>
                            </a:rPr>
                            <m:t>.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0019</m:t>
                          </m:r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1.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000" i="1">
                              <a:latin typeface="Cambria Math"/>
                            </a:rPr>
                            <m:t>𝑠</m:t>
                          </m:r>
                          <m:r>
                            <a:rPr lang="en-US" sz="2000" i="1">
                              <a:latin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00" y="1371600"/>
                <a:ext cx="7848600" cy="5410200"/>
              </a:xfrm>
              <a:blipFill rotWithShape="1">
                <a:blip r:embed="rId2"/>
                <a:stretch>
                  <a:fillRect l="-1709" t="-3153" r="-18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44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Signal Transduction Pathway Model</a:t>
            </a:r>
            <a:endParaRPr lang="en-US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946" y="2362201"/>
            <a:ext cx="2853454" cy="2864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00200" y="5562600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JAK/STAT pathway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371488" y="5715000"/>
            <a:ext cx="240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Block diagram representation</a:t>
            </a:r>
            <a:endParaRPr lang="en-US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938583"/>
            <a:ext cx="5189560" cy="3712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910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Results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 smtClean="0"/>
              <a:t>Increase in IL-6 concentration will lead to an increase in activator receptor complex concentration</a:t>
            </a:r>
          </a:p>
          <a:p>
            <a:pPr algn="just"/>
            <a:r>
              <a:rPr lang="en-US" dirty="0" smtClean="0"/>
              <a:t>This will lead to increase in </a:t>
            </a:r>
            <a:r>
              <a:rPr lang="en-US" dirty="0" smtClean="0"/>
              <a:t>signaling, </a:t>
            </a:r>
            <a:r>
              <a:rPr lang="en-US" dirty="0" smtClean="0"/>
              <a:t>thereby larger amount of nuclear STAT3</a:t>
            </a:r>
          </a:p>
          <a:p>
            <a:pPr algn="just"/>
            <a:r>
              <a:rPr lang="en-US" dirty="0" smtClean="0"/>
              <a:t>More STAT3 results in increased transcription and translation of proteins leading to higher levels of SOCS3</a:t>
            </a:r>
          </a:p>
          <a:p>
            <a:pPr algn="just"/>
            <a:r>
              <a:rPr lang="en-US" dirty="0" smtClean="0"/>
              <a:t>SOCS3 has a negative effect on the pathway as it prevents phosphorylation of STAT3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44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Case </a:t>
            </a:r>
            <a:r>
              <a:rPr lang="en-US" dirty="0" smtClean="0"/>
              <a:t>Study: IL-6 Perturbation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19200"/>
            <a:ext cx="7848600" cy="5257800"/>
          </a:xfrm>
        </p:spPr>
        <p:txBody>
          <a:bodyPr/>
          <a:lstStyle/>
          <a:p>
            <a:r>
              <a:rPr lang="en-US" dirty="0" smtClean="0"/>
              <a:t>Cell is perturbed from steady state by a step change of ±10% in the concentration of IL-6</a:t>
            </a:r>
            <a:endParaRPr lang="en-US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338" y="2876821"/>
            <a:ext cx="2884062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76400" y="5945135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JAK/STAT pathway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447688" y="6245423"/>
            <a:ext cx="240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Block diagram representation</a:t>
            </a:r>
            <a:endParaRPr lang="en-US" sz="1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498600"/>
            <a:ext cx="5181600" cy="367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823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Case </a:t>
            </a:r>
            <a:r>
              <a:rPr lang="en-US" dirty="0"/>
              <a:t>Study: IL-6 Perturbation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749" y="1280160"/>
            <a:ext cx="3706695" cy="2743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826" y="1280160"/>
            <a:ext cx="3651072" cy="2743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4038600"/>
            <a:ext cx="3651072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55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Case Study: SOCS3 Knockout Cell (equivalent to no feedback)</a:t>
            </a:r>
            <a:endParaRPr lang="en-US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1066800" y="1447800"/>
            <a:ext cx="7924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Times New Roman" pitchFamily="18" charset="0"/>
              </a:rPr>
              <a:t>Effect of</a:t>
            </a:r>
            <a:r>
              <a:rPr kumimoji="0" lang="en-US" alt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Times New Roman" pitchFamily="18" charset="0"/>
              </a:rPr>
              <a:t> SOCS3 on phosphorylation of STAT3 has been removed from the cell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altLang="en-US" sz="2800" kern="0" baseline="0" dirty="0" smtClean="0">
                <a:solidFill>
                  <a:srgbClr val="000000"/>
                </a:solidFill>
                <a:latin typeface="Arial"/>
                <a:ea typeface="宋体"/>
                <a:cs typeface="Times New Roman" pitchFamily="18" charset="0"/>
              </a:rPr>
              <a:t>Associated</a:t>
            </a:r>
            <a:r>
              <a:rPr lang="en-US" altLang="en-US" sz="2800" kern="0" dirty="0" smtClean="0">
                <a:solidFill>
                  <a:srgbClr val="000000"/>
                </a:solidFill>
                <a:latin typeface="Arial"/>
                <a:ea typeface="宋体"/>
                <a:cs typeface="Times New Roman" pitchFamily="18" charset="0"/>
              </a:rPr>
              <a:t> with certain types of cancer</a:t>
            </a:r>
          </a:p>
        </p:txBody>
      </p:sp>
      <p:pic>
        <p:nvPicPr>
          <p:cNvPr id="18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963986"/>
            <a:ext cx="3124200" cy="328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524290" y="6324600"/>
            <a:ext cx="3010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“Open-loop” model corresponding to</a:t>
            </a:r>
          </a:p>
          <a:p>
            <a:r>
              <a:rPr lang="en-US" sz="1400" dirty="0" smtClean="0"/>
              <a:t>SOCS3 knockout cell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6321623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SOCS3 knockout cell</a:t>
            </a:r>
            <a:endParaRPr lang="en-US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895600"/>
            <a:ext cx="4953000" cy="3423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331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Case Study: SOCS3 Knockout Cell (equivalent to no feedback)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95400"/>
            <a:ext cx="3657600" cy="2743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728" y="1306286"/>
            <a:ext cx="3651072" cy="2743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4038600"/>
            <a:ext cx="3651072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53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Signal transduction pathway can be modeled in block diagram/transfer function form</a:t>
            </a:r>
          </a:p>
          <a:p>
            <a:r>
              <a:rPr lang="en-US" dirty="0" smtClean="0"/>
              <a:t>SOCS3 is a feedback inhibitor, i.e., its effect on signaling can be modeled as negative feedback </a:t>
            </a:r>
          </a:p>
          <a:p>
            <a:r>
              <a:rPr lang="en-US" dirty="0" smtClean="0"/>
              <a:t>SOCS 3 knockout cell can be modeled by opening the feedback loop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0" y="6096000"/>
            <a:ext cx="4038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Singh et al (2007), Chem. </a:t>
            </a:r>
            <a:r>
              <a:rPr lang="en-US" sz="1400" dirty="0" smtClean="0"/>
              <a:t>Eng. </a:t>
            </a:r>
            <a:r>
              <a:rPr lang="en-US" sz="1400" dirty="0" smtClean="0"/>
              <a:t>Edu. 41(3): 177-182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4984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Systems Biology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800000"/>
              </a:buClr>
            </a:pPr>
            <a:r>
              <a:rPr lang="en-US" dirty="0" smtClean="0"/>
              <a:t>Systems biology aims to investigate properties of cells, tissues, or organisms functioning as a system</a:t>
            </a:r>
          </a:p>
          <a:p>
            <a:pPr>
              <a:buClr>
                <a:srgbClr val="800000"/>
              </a:buClr>
            </a:pPr>
            <a:r>
              <a:rPr lang="en-US" dirty="0" smtClean="0"/>
              <a:t>One aspect of systems biology deals with </a:t>
            </a:r>
            <a:r>
              <a:rPr lang="en-US" dirty="0" smtClean="0"/>
              <a:t>modeling of metabolic </a:t>
            </a:r>
            <a:r>
              <a:rPr lang="en-US" dirty="0" smtClean="0"/>
              <a:t>or cell signaling networks </a:t>
            </a:r>
            <a:r>
              <a:rPr lang="en-US" dirty="0" smtClean="0"/>
              <a:t>involving mathematical </a:t>
            </a:r>
            <a:r>
              <a:rPr lang="en-US" dirty="0" smtClean="0"/>
              <a:t>and computational tools</a:t>
            </a:r>
          </a:p>
          <a:p>
            <a:pPr>
              <a:buClr>
                <a:srgbClr val="800000"/>
              </a:buClr>
            </a:pPr>
            <a:r>
              <a:rPr lang="en-US" dirty="0"/>
              <a:t>Feedback loops are common in many cellular </a:t>
            </a:r>
            <a:r>
              <a:rPr lang="en-US" dirty="0" smtClean="0"/>
              <a:t>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58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Transduction Pathway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800000"/>
              </a:buClr>
            </a:pPr>
            <a:r>
              <a:rPr lang="en-US" dirty="0" smtClean="0"/>
              <a:t>Signaling in cells is initiated by extracellular molecules which activate an intracellular signaling pathway</a:t>
            </a:r>
          </a:p>
          <a:p>
            <a:pPr>
              <a:buClr>
                <a:srgbClr val="800000"/>
              </a:buClr>
            </a:pPr>
            <a:r>
              <a:rPr lang="en-US" dirty="0" smtClean="0"/>
              <a:t>This leads to formation of proteins required for various cellular functions such as growth and division</a:t>
            </a:r>
          </a:p>
          <a:p>
            <a:pPr>
              <a:buClr>
                <a:srgbClr val="800000"/>
              </a:buClr>
            </a:pPr>
            <a:r>
              <a:rPr lang="en-US" dirty="0" smtClean="0"/>
              <a:t>This transfer of biological information from extra-cellular signals into changes inside a cell is referred to as signal transduction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3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IL-6 Signal Transduction in </a:t>
            </a:r>
            <a:r>
              <a:rPr lang="en-US" sz="3600" dirty="0" smtClean="0"/>
              <a:t>Liver Cells</a:t>
            </a:r>
            <a:endParaRPr lang="en-US" sz="36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066800" y="1371600"/>
            <a:ext cx="79248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cs typeface="Times New Roman" pitchFamily="18" charset="0"/>
              </a:rPr>
              <a:t>Systemic inflammatory mediators, e.g. IL-1 and IL-6, are involved in the regulation of the hepatic acute phase response (APR)</a:t>
            </a:r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Char char="v"/>
            </a:pPr>
            <a:endParaRPr lang="en-US" altLang="en-US" sz="2800" dirty="0" smtClean="0">
              <a:cs typeface="Times New Roman" pitchFamily="18" charset="0"/>
            </a:endParaRPr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Char char="v"/>
            </a:pPr>
            <a:endParaRPr lang="en-US" altLang="en-US" sz="2800" dirty="0" smtClean="0">
              <a:cs typeface="Times New Roman" pitchFamily="18" charset="0"/>
            </a:endParaRPr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Char char="v"/>
            </a:pPr>
            <a:endParaRPr lang="en-US" altLang="en-US" sz="2800" dirty="0" smtClean="0">
              <a:cs typeface="Times New Roman" pitchFamily="18" charset="0"/>
            </a:endParaRPr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Char char="v"/>
            </a:pPr>
            <a:endParaRPr lang="en-US" altLang="en-US" sz="2800" dirty="0" smtClean="0">
              <a:cs typeface="Times New Roman" pitchFamily="18" charset="0"/>
            </a:endParaRPr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Char char="v"/>
            </a:pPr>
            <a:endParaRPr lang="en-US" altLang="en-US" sz="2800" dirty="0" smtClean="0">
              <a:cs typeface="Times New Roman" pitchFamily="18" charset="0"/>
            </a:endParaRPr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Char char="v"/>
            </a:pPr>
            <a:endParaRPr lang="en-US" altLang="en-US" sz="2800" dirty="0" smtClean="0"/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cs typeface="Times New Roman" pitchFamily="18" charset="0"/>
              </a:rPr>
              <a:t>An improved understanding of the molecular mechanisms involved in the APR can lead to improved treatment of complications arising from inflammatory disorders </a:t>
            </a:r>
            <a:endParaRPr lang="en-US" altLang="en-US" sz="2800" dirty="0" smtClean="0"/>
          </a:p>
        </p:txBody>
      </p:sp>
      <p:pic>
        <p:nvPicPr>
          <p:cNvPr id="7" name="Picture 4" descr="hepatocyt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2286000"/>
            <a:ext cx="7581900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896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Description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143000" y="1371600"/>
            <a:ext cx="7543800" cy="5181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90000"/>
              </a:lnSpc>
              <a:buClr>
                <a:srgbClr val="800000"/>
              </a:buClr>
              <a:buFont typeface="Wingdings" panose="05000000000000000000" pitchFamily="2" charset="2"/>
              <a:buChar char="v"/>
            </a:pPr>
            <a:r>
              <a:rPr lang="en-US" altLang="en-US" sz="2800" dirty="0" smtClean="0"/>
              <a:t>Cell signaling induced by IL-6 in hepatocytes involves two pathways: JAK/STAT and MAPK</a:t>
            </a:r>
          </a:p>
          <a:p>
            <a:pPr algn="just">
              <a:lnSpc>
                <a:spcPct val="90000"/>
              </a:lnSpc>
              <a:buClr>
                <a:srgbClr val="800000"/>
              </a:buClr>
              <a:buFont typeface="Wingdings" panose="05000000000000000000" pitchFamily="2" charset="2"/>
              <a:buChar char="v"/>
            </a:pPr>
            <a:endParaRPr lang="en-US" altLang="en-US" sz="2800" dirty="0" smtClean="0"/>
          </a:p>
          <a:p>
            <a:pPr algn="just">
              <a:lnSpc>
                <a:spcPct val="90000"/>
              </a:lnSpc>
              <a:buClr>
                <a:srgbClr val="800000"/>
              </a:buClr>
              <a:buFont typeface="Wingdings" panose="05000000000000000000" pitchFamily="2" charset="2"/>
              <a:buChar char="v"/>
            </a:pPr>
            <a:endParaRPr lang="en-US" altLang="en-US" sz="2800" dirty="0" smtClean="0"/>
          </a:p>
          <a:p>
            <a:pPr algn="just">
              <a:lnSpc>
                <a:spcPct val="90000"/>
              </a:lnSpc>
              <a:buClr>
                <a:srgbClr val="800000"/>
              </a:buClr>
              <a:buFont typeface="Wingdings" panose="05000000000000000000" pitchFamily="2" charset="2"/>
              <a:buChar char="v"/>
            </a:pPr>
            <a:endParaRPr lang="en-US" altLang="en-US" sz="2800" dirty="0" smtClean="0"/>
          </a:p>
          <a:p>
            <a:pPr algn="just">
              <a:lnSpc>
                <a:spcPct val="90000"/>
              </a:lnSpc>
              <a:buClr>
                <a:srgbClr val="800000"/>
              </a:buClr>
              <a:buFont typeface="Wingdings" panose="05000000000000000000" pitchFamily="2" charset="2"/>
              <a:buChar char="v"/>
            </a:pPr>
            <a:endParaRPr lang="en-US" altLang="en-US" sz="2800" dirty="0" smtClean="0"/>
          </a:p>
          <a:p>
            <a:pPr algn="just">
              <a:lnSpc>
                <a:spcPct val="90000"/>
              </a:lnSpc>
              <a:buClr>
                <a:srgbClr val="800000"/>
              </a:buClr>
              <a:buFont typeface="Wingdings" panose="05000000000000000000" pitchFamily="2" charset="2"/>
              <a:buChar char="v"/>
            </a:pPr>
            <a:endParaRPr lang="en-US" altLang="en-US" sz="2800" dirty="0" smtClean="0"/>
          </a:p>
          <a:p>
            <a:pPr algn="just">
              <a:lnSpc>
                <a:spcPct val="90000"/>
              </a:lnSpc>
              <a:buClr>
                <a:srgbClr val="800000"/>
              </a:buClr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cs typeface="Times New Roman" pitchFamily="18" charset="0"/>
              </a:rPr>
              <a:t>Kinetic model derived in this work is based on </a:t>
            </a:r>
            <a:r>
              <a:rPr lang="en-US" altLang="en-US" sz="2800" dirty="0" smtClean="0">
                <a:cs typeface="Times New Roman" pitchFamily="18" charset="0"/>
              </a:rPr>
              <a:t> </a:t>
            </a:r>
            <a:r>
              <a:rPr lang="en-US" altLang="en-US" sz="2800" dirty="0" smtClean="0">
                <a:cs typeface="Times New Roman" pitchFamily="18" charset="0"/>
              </a:rPr>
              <a:t>IL-6 signaling pathway presented </a:t>
            </a:r>
            <a:r>
              <a:rPr lang="en-US" altLang="en-US" sz="2800" dirty="0" smtClean="0">
                <a:cs typeface="Times New Roman" pitchFamily="18" charset="0"/>
              </a:rPr>
              <a:t>by </a:t>
            </a:r>
            <a:r>
              <a:rPr lang="en-US" altLang="en-US" sz="2800" dirty="0" smtClean="0">
                <a:cs typeface="Times New Roman" pitchFamily="18" charset="0"/>
              </a:rPr>
              <a:t>Heinrich et al. (2003). </a:t>
            </a:r>
            <a:endParaRPr lang="en-US" altLang="en-US" sz="2800" dirty="0" smtClean="0"/>
          </a:p>
          <a:p>
            <a:pPr algn="just">
              <a:lnSpc>
                <a:spcPct val="90000"/>
              </a:lnSpc>
              <a:buClr>
                <a:srgbClr val="800000"/>
              </a:buClr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cs typeface="Times New Roman" pitchFamily="18" charset="0"/>
              </a:rPr>
              <a:t>Focus here is on the JAK/STAT pathway</a:t>
            </a:r>
            <a:endParaRPr lang="en-US" altLang="en-US" dirty="0" smtClean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688" y="2133600"/>
            <a:ext cx="2170112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257800" y="6490156"/>
            <a:ext cx="339167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en-US" sz="1400" dirty="0" smtClean="0">
                <a:latin typeface="Times New Roman" pitchFamily="18" charset="0"/>
              </a:rPr>
              <a:t>Heinrich </a:t>
            </a:r>
            <a:r>
              <a:rPr lang="en-US" altLang="en-US" sz="1400" dirty="0">
                <a:latin typeface="Times New Roman" pitchFamily="18" charset="0"/>
              </a:rPr>
              <a:t>et al.(2003</a:t>
            </a:r>
            <a:r>
              <a:rPr lang="en-US" altLang="en-US" sz="1400" dirty="0" smtClean="0">
                <a:latin typeface="Times New Roman" pitchFamily="18" charset="0"/>
              </a:rPr>
              <a:t>)</a:t>
            </a:r>
            <a:r>
              <a:rPr lang="en-US" altLang="en-US" sz="14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en-US" sz="1400" dirty="0" err="1" smtClean="0">
                <a:latin typeface="Times New Roman" pitchFamily="18" charset="0"/>
                <a:cs typeface="Times New Roman" pitchFamily="18" charset="0"/>
              </a:rPr>
              <a:t>Biochem</a:t>
            </a:r>
            <a:r>
              <a:rPr lang="en-US" altLang="en-US" sz="1400" dirty="0" smtClean="0">
                <a:latin typeface="Times New Roman" pitchFamily="18" charset="0"/>
                <a:cs typeface="Times New Roman" pitchFamily="18" charset="0"/>
              </a:rPr>
              <a:t>. J. 374</a:t>
            </a:r>
            <a:r>
              <a:rPr lang="en-US" altLang="en-US" sz="1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altLang="en-US" sz="1400" dirty="0" smtClean="0">
                <a:latin typeface="Times New Roman" pitchFamily="18" charset="0"/>
                <a:cs typeface="Times New Roman" pitchFamily="18" charset="0"/>
              </a:rPr>
              <a:t>1-20.</a:t>
            </a:r>
            <a:endParaRPr lang="en-US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13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JAK/STAT </a:t>
            </a:r>
            <a:r>
              <a:rPr lang="en-US" dirty="0" smtClean="0"/>
              <a:t>Pathway Modeling</a:t>
            </a:r>
            <a:endParaRPr lang="en-US" dirty="0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1066800" y="1371600"/>
            <a:ext cx="78486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>
                <a:srgbClr val="800000"/>
              </a:buClr>
              <a:buFont typeface="Wingdings" panose="05000000000000000000" pitchFamily="2" charset="2"/>
              <a:buChar char="v"/>
            </a:pPr>
            <a:r>
              <a:rPr lang="en-US" altLang="en-US" sz="2800" dirty="0" smtClean="0"/>
              <a:t>Diagram of pathway is shown below</a:t>
            </a:r>
          </a:p>
          <a:p>
            <a:pPr>
              <a:spcBef>
                <a:spcPct val="0"/>
              </a:spcBef>
              <a:buClr>
                <a:srgbClr val="800000"/>
              </a:buClr>
              <a:buFont typeface="Wingdings" panose="05000000000000000000" pitchFamily="2" charset="2"/>
              <a:buChar char="v"/>
            </a:pPr>
            <a:r>
              <a:rPr lang="en-US" altLang="en-US" sz="2800" dirty="0" smtClean="0"/>
              <a:t>One option is to write down component balances for all proteins and protein complexes involved in this signaling pathway</a:t>
            </a:r>
          </a:p>
          <a:p>
            <a:pPr>
              <a:spcBef>
                <a:spcPct val="0"/>
              </a:spcBef>
              <a:buClr>
                <a:srgbClr val="800000"/>
              </a:buClr>
              <a:buFont typeface="Wingdings" panose="05000000000000000000" pitchFamily="2" charset="2"/>
              <a:buChar char="v"/>
            </a:pPr>
            <a:r>
              <a:rPr lang="en-US" altLang="en-US" sz="2800" dirty="0" smtClean="0"/>
              <a:t>This approach would be tedious </a:t>
            </a:r>
            <a:r>
              <a:rPr lang="en-US" altLang="en-US" sz="2800" dirty="0" smtClean="0"/>
              <a:t>as many </a:t>
            </a:r>
            <a:r>
              <a:rPr lang="en-US" altLang="en-US" sz="2800" dirty="0" smtClean="0"/>
              <a:t>proteins are involved</a:t>
            </a:r>
          </a:p>
          <a:p>
            <a:pPr>
              <a:spcBef>
                <a:spcPct val="0"/>
              </a:spcBef>
              <a:buClr>
                <a:srgbClr val="800000"/>
              </a:buClr>
              <a:buFont typeface="Wingdings" panose="05000000000000000000" pitchFamily="2" charset="2"/>
              <a:buChar char="v"/>
            </a:pPr>
            <a:r>
              <a:rPr lang="en-US" altLang="en-US" sz="2800" dirty="0" smtClean="0"/>
              <a:t>Alternative is to focus on key</a:t>
            </a:r>
          </a:p>
          <a:p>
            <a:pPr marL="0" indent="0">
              <a:spcBef>
                <a:spcPct val="0"/>
              </a:spcBef>
              <a:buClr>
                <a:srgbClr val="800000"/>
              </a:buClr>
              <a:buNone/>
            </a:pPr>
            <a:r>
              <a:rPr lang="en-US" altLang="en-US" sz="2800" dirty="0" smtClean="0"/>
              <a:t>    proteins and model how </a:t>
            </a:r>
          </a:p>
          <a:p>
            <a:pPr marL="0" indent="0">
              <a:spcBef>
                <a:spcPct val="0"/>
              </a:spcBef>
              <a:buClr>
                <a:srgbClr val="800000"/>
              </a:buClr>
              <a:buNone/>
            </a:pPr>
            <a:r>
              <a:rPr lang="en-US" altLang="en-US" sz="2800" dirty="0"/>
              <a:t> </a:t>
            </a:r>
            <a:r>
              <a:rPr lang="en-US" altLang="en-US" sz="2800" dirty="0" smtClean="0"/>
              <a:t>   concentration changes in some </a:t>
            </a:r>
          </a:p>
          <a:p>
            <a:pPr marL="0" indent="0">
              <a:spcBef>
                <a:spcPct val="0"/>
              </a:spcBef>
              <a:buClr>
                <a:srgbClr val="800000"/>
              </a:buClr>
              <a:buNone/>
            </a:pPr>
            <a:r>
              <a:rPr lang="en-US" altLang="en-US" sz="2800" dirty="0" smtClean="0"/>
              <a:t>    proteins affect concentrations of </a:t>
            </a:r>
          </a:p>
          <a:p>
            <a:pPr marL="0" indent="0">
              <a:spcBef>
                <a:spcPct val="0"/>
              </a:spcBef>
              <a:buClr>
                <a:srgbClr val="800000"/>
              </a:buClr>
              <a:buNone/>
            </a:pPr>
            <a:r>
              <a:rPr lang="en-US" altLang="en-US" sz="2800" dirty="0" smtClean="0"/>
              <a:t>    proteins “downstream” of signal</a:t>
            </a:r>
            <a:endParaRPr lang="en-US" altLang="en-US" sz="2800" dirty="0"/>
          </a:p>
        </p:txBody>
      </p:sp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1" y="3733800"/>
            <a:ext cx="2895599" cy="2805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219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JAK/STAT </a:t>
            </a:r>
            <a:r>
              <a:rPr lang="en-US" dirty="0" smtClean="0"/>
              <a:t>Pathway 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5400"/>
            <a:ext cx="7924800" cy="5334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This type of model focuses on the dynamic relationships between changes in proteins/protein complexes</a:t>
            </a:r>
          </a:p>
          <a:p>
            <a:r>
              <a:rPr lang="en-US" sz="2800" dirty="0" smtClean="0"/>
              <a:t>Relationships between different proteins can be appropriately modelled by transfer functions:</a:t>
            </a:r>
          </a:p>
          <a:p>
            <a:pPr lvl="1"/>
            <a:r>
              <a:rPr lang="en-US" sz="2400" dirty="0" smtClean="0"/>
              <a:t>Concentration of one protein is modeled as input</a:t>
            </a:r>
          </a:p>
          <a:p>
            <a:pPr lvl="1"/>
            <a:r>
              <a:rPr lang="en-US" sz="2400" dirty="0" smtClean="0"/>
              <a:t>Concentration of next protein affected by the signaling is output</a:t>
            </a:r>
          </a:p>
          <a:p>
            <a:pPr lvl="1"/>
            <a:r>
              <a:rPr lang="en-US" sz="2400" dirty="0" smtClean="0"/>
              <a:t>Relationships between these two proteins can be modeled as a transfer function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6500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JAK/STAT </a:t>
            </a:r>
            <a:r>
              <a:rPr lang="en-US" dirty="0" smtClean="0"/>
              <a:t>Pathway 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5400"/>
            <a:ext cx="7924800" cy="5334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Note </a:t>
            </a:r>
            <a:r>
              <a:rPr lang="en-US" sz="2800" dirty="0" smtClean="0"/>
              <a:t>that transfer functions assume that a linear relationship exists; this is the case here but may not be the case for all other signaling pathways (extensions involving nonlinear transfer functions exists, though)</a:t>
            </a:r>
          </a:p>
          <a:p>
            <a:r>
              <a:rPr lang="en-US" sz="2800" dirty="0" smtClean="0"/>
              <a:t>Transfer functions need to be derived that capture the input-output behavior of the individual components of the system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1650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JAK/STAT </a:t>
            </a:r>
            <a:r>
              <a:rPr lang="en-US" dirty="0" smtClean="0"/>
              <a:t>Pathway Modeling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66800" y="1295400"/>
                <a:ext cx="7848600" cy="4953000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n-US" dirty="0" smtClean="0"/>
                  <a:t>Illustration:</a:t>
                </a:r>
              </a:p>
              <a:p>
                <a:pPr lvl="1" algn="just"/>
                <a:r>
                  <a:rPr lang="en-US" sz="2700" dirty="0" smtClean="0"/>
                  <a:t>Input: Concentration of IL-6 outside of the cell</a:t>
                </a:r>
              </a:p>
              <a:p>
                <a:pPr lvl="1" algn="just"/>
                <a:r>
                  <a:rPr lang="en-US" sz="2700" dirty="0" smtClean="0"/>
                  <a:t>Output: Concentration of activated receptor complex, i.e., complex gets activated by IL-6 binding to receptor</a:t>
                </a:r>
              </a:p>
              <a:p>
                <a:pPr lvl="1" algn="just"/>
                <a:r>
                  <a:rPr lang="en-US" sz="2700" dirty="0" smtClean="0"/>
                  <a:t>Transfer function: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7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700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7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700" b="0" i="1" smtClean="0">
                        <a:latin typeface="Cambria Math"/>
                      </a:rPr>
                      <m:t>(</m:t>
                    </m:r>
                    <m:r>
                      <a:rPr lang="en-US" sz="2700" b="0" i="1" smtClean="0">
                        <a:latin typeface="Cambria Math"/>
                      </a:rPr>
                      <m:t>𝑠</m:t>
                    </m:r>
                    <m:r>
                      <a:rPr lang="en-US" sz="2700" b="0" i="1" smtClean="0">
                        <a:latin typeface="Cambria Math"/>
                      </a:rPr>
                      <m:t>)=</m:t>
                    </m:r>
                    <m:f>
                      <m:fPr>
                        <m:ctrlPr>
                          <a:rPr lang="en-US" sz="27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700" i="1">
                            <a:latin typeface="Cambria Math"/>
                          </a:rPr>
                          <m:t>𝑅𝑒𝑐𝑒𝑝𝑡𝑜𝑟</m:t>
                        </m:r>
                        <m:r>
                          <a:rPr lang="en-US" sz="2700" i="1">
                            <a:latin typeface="Cambria Math"/>
                          </a:rPr>
                          <m:t> </m:t>
                        </m:r>
                        <m:r>
                          <a:rPr lang="en-US" sz="2700" i="1">
                            <a:latin typeface="Cambria Math"/>
                          </a:rPr>
                          <m:t>𝐶𝑜𝑚𝑝𝑙𝑒𝑥</m:t>
                        </m:r>
                      </m:num>
                      <m:den>
                        <m:r>
                          <a:rPr lang="en-US" sz="2700" i="1">
                            <a:latin typeface="Cambria Math"/>
                          </a:rPr>
                          <m:t>𝐼𝐿</m:t>
                        </m:r>
                        <m:r>
                          <a:rPr lang="en-US" sz="2700" i="1">
                            <a:latin typeface="Cambria Math"/>
                          </a:rPr>
                          <m:t>−6</m:t>
                        </m:r>
                      </m:den>
                    </m:f>
                    <m:r>
                      <a:rPr lang="en-US" sz="27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7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700" i="1">
                            <a:latin typeface="Cambria Math"/>
                          </a:rPr>
                          <m:t>6.45</m:t>
                        </m:r>
                      </m:num>
                      <m:den>
                        <m:r>
                          <a:rPr lang="en-US" sz="2700" i="1">
                            <a:latin typeface="Cambria Math"/>
                          </a:rPr>
                          <m:t>1.65</m:t>
                        </m:r>
                        <m:r>
                          <a:rPr lang="en-US" sz="2700" i="1">
                            <a:latin typeface="Cambria Math"/>
                          </a:rPr>
                          <m:t>𝑠</m:t>
                        </m:r>
                        <m:r>
                          <a:rPr lang="en-US" sz="2700" i="1">
                            <a:latin typeface="Cambria Math"/>
                          </a:rPr>
                          <m:t>+1</m:t>
                        </m:r>
                      </m:den>
                    </m:f>
                  </m:oMath>
                </a14:m>
                <a:endParaRPr lang="en-US" sz="2700" dirty="0" smtClean="0"/>
              </a:p>
              <a:p>
                <a:pPr lvl="1" algn="just"/>
                <a:endParaRPr lang="en-US" sz="27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66800" y="1295400"/>
                <a:ext cx="7848600" cy="4953000"/>
              </a:xfrm>
              <a:blipFill rotWithShape="1">
                <a:blip r:embed="rId2"/>
                <a:stretch>
                  <a:fillRect l="-1708" t="-1724" r="-13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175" y="5029200"/>
            <a:ext cx="42386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421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Control Chart Methodology For Identifying Decreases in Emission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ontrol Chart Methodology For Identifying Decreases in Emission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25000"/>
          </a:spcAft>
          <a:buClr>
            <a:schemeClr val="accent2"/>
          </a:buClr>
          <a:buSzTx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25000"/>
          </a:spcAft>
          <a:buClr>
            <a:schemeClr val="accent2"/>
          </a:buClr>
          <a:buSzTx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ntrol Chart Methodology For Identifying Decreases in Emission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rol Chart Methodology For Identifying Decreases in Emission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rol Chart Methodology For Identifying Decreases in Emission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rol Chart Methodology For Identifying Decreases in Emission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rol Chart Methodology For Identifying Decreases in Emission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rol Chart Methodology For Identifying Decreases in Emission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rol Chart Methodology For Identifying Decreases in Emission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1948</TotalTime>
  <Words>913</Words>
  <Application>Microsoft Office PowerPoint</Application>
  <PresentationFormat>On-screen Show (4:3)</PresentationFormat>
  <Paragraphs>98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Theme1</vt:lpstr>
      <vt:lpstr>Block Diagram Representation of Signal Transduction Pathways</vt:lpstr>
      <vt:lpstr>Systems Biology</vt:lpstr>
      <vt:lpstr>Signal Transduction Pathway</vt:lpstr>
      <vt:lpstr>IL-6 Signal Transduction in Liver Cells</vt:lpstr>
      <vt:lpstr>Model Description</vt:lpstr>
      <vt:lpstr>JAK/STAT Pathway Modeling</vt:lpstr>
      <vt:lpstr>JAK/STAT Pathway Modeling</vt:lpstr>
      <vt:lpstr>JAK/STAT Pathway Modeling</vt:lpstr>
      <vt:lpstr>JAK/STAT Pathway Modeling</vt:lpstr>
      <vt:lpstr>JAK/STAT Pathway Modeling</vt:lpstr>
      <vt:lpstr>JAK/STAT Pathway Modeling</vt:lpstr>
      <vt:lpstr>Transfer Functions of the Model</vt:lpstr>
      <vt:lpstr>Signal Transduction Pathway Model</vt:lpstr>
      <vt:lpstr>Expected Results</vt:lpstr>
      <vt:lpstr>Case Study: IL-6 Perturbation </vt:lpstr>
      <vt:lpstr>Case Study: IL-6 Perturbation </vt:lpstr>
      <vt:lpstr>Case Study: SOCS3 Knockout Cell (equivalent to no feedback)</vt:lpstr>
      <vt:lpstr>Case Study: SOCS3 Knockout Cell (equivalent to no feedback)</vt:lpstr>
      <vt:lpstr>Conclusions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Signal Transduction Pathway modeling</dc:title>
  <dc:creator>Arjun</dc:creator>
  <cp:lastModifiedBy>Juergen Hahn</cp:lastModifiedBy>
  <cp:revision>41</cp:revision>
  <dcterms:created xsi:type="dcterms:W3CDTF">2013-12-30T20:41:19Z</dcterms:created>
  <dcterms:modified xsi:type="dcterms:W3CDTF">2014-01-04T23:52:58Z</dcterms:modified>
</cp:coreProperties>
</file>